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75" r:id="rId3"/>
    <p:sldId id="287" r:id="rId4"/>
    <p:sldId id="269" r:id="rId5"/>
    <p:sldId id="270" r:id="rId6"/>
    <p:sldId id="288" r:id="rId7"/>
    <p:sldId id="289" r:id="rId8"/>
    <p:sldId id="290" r:id="rId9"/>
    <p:sldId id="291" r:id="rId10"/>
    <p:sldId id="294" r:id="rId11"/>
    <p:sldId id="295" r:id="rId12"/>
    <p:sldId id="272" r:id="rId13"/>
    <p:sldId id="292" r:id="rId14"/>
    <p:sldId id="268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3AD"/>
    <a:srgbClr val="23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Эксплуатируемые трансформаторы/автотрансформаторы напряжением 220-110 кВ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Отечественного производства</c:v>
                </c:pt>
                <c:pt idx="1">
                  <c:v>Импортного производства</c:v>
                </c:pt>
                <c:pt idx="2">
                  <c:v>Отработавшие нормативный срок службы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1992</c:v>
                </c:pt>
                <c:pt idx="1">
                  <c:v>92</c:v>
                </c:pt>
                <c:pt idx="2">
                  <c:v>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4-4299-9A60-2A4B7BCE41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013E-5B20-4948-B79B-FD1D7460559B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DD82-E4EA-420F-A4A3-FA260D696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2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83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BD34-0E2C-4F52-B072-93F7B5FAB16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1EFC-7D7A-4077-A22C-F8810DE21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3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BD34-0E2C-4F52-B072-93F7B5FAB16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1EFC-7D7A-4077-A22C-F8810DE21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659" y="1988840"/>
            <a:ext cx="760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Начальник </a:t>
            </a:r>
            <a:r>
              <a:rPr lang="ru-RU" sz="2200" b="1" dirty="0"/>
              <a:t>отдела общепромышленного и государственного, энергетического надзора по Чувашской </a:t>
            </a:r>
            <a:r>
              <a:rPr lang="ru-RU" sz="2200" b="1" dirty="0" smtClean="0"/>
              <a:t>Республике </a:t>
            </a:r>
            <a:r>
              <a:rPr lang="ru-RU" sz="2200" b="1" dirty="0" err="1" smtClean="0"/>
              <a:t>Тавторкин</a:t>
            </a:r>
            <a:r>
              <a:rPr lang="ru-RU" sz="2200" b="1" dirty="0" smtClean="0"/>
              <a:t> Андрей Иванович</a:t>
            </a:r>
            <a:endParaRPr lang="ru-RU" sz="2200" b="1" dirty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73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659" y="1588137"/>
            <a:ext cx="79907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связи с вступлением в силу Федерального закона от 11.06.2021 № 170-ФЗ «О внесении изменений в отдельные законодательные акты Российской Федерации и с принятием Федерального закона «О государственном контроле (надзоре) и муниципальном контроле в Российской Федерации» </a:t>
            </a:r>
          </a:p>
          <a:p>
            <a:pPr algn="just"/>
            <a:r>
              <a:rPr lang="ru-RU" b="1" dirty="0"/>
              <a:t>Федеральный закон № 170-ФЗ с 01.07.2021 исключается государственный контроль надзор за соблюдением требований технических регламентов, в том числе технического регламента Таможенного союза «Безопасность лифтов» в отношении лифтов и технического регламента Таможенного союза «О безопасности машин и оборудования» в отношении подъемных платформ для инвалидов, пассажирских конвейеров и эскалаторов, за исключением эскалаторов в </a:t>
            </a:r>
            <a:r>
              <a:rPr lang="ru-RU" b="1" dirty="0" smtClean="0"/>
              <a:t>метрополитенах.</a:t>
            </a:r>
          </a:p>
          <a:p>
            <a:pPr algn="just"/>
            <a:r>
              <a:rPr lang="ru-RU" b="1" dirty="0"/>
              <a:t>Процедура ввода Объектов в эксплуатацию после монтажа в связи с заменой или установкой, а также после модернизации является государственной услугой и не регулируются Федеральным законом от 31.07.2020 № 248-ФЗ «О государственном контроле (надзоре) и муниципальном контроле в Российской Федерации».</a:t>
            </a:r>
            <a:endParaRPr lang="ru-RU" b="1" dirty="0" smtClean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39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659" y="1588137"/>
            <a:ext cx="7990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Таким образом, полномочия </a:t>
            </a:r>
            <a:r>
              <a:rPr lang="ru-RU" b="1" dirty="0" err="1"/>
              <a:t>Ростехнадзора</a:t>
            </a:r>
            <a:r>
              <a:rPr lang="ru-RU" b="1" dirty="0"/>
              <a:t> по оказанию государственной услуги по вводу Объектов в эксплуатацию в рамках Административного регламента после осуществления их монтажа в связи с заменой или модернизацией, утвержденного приказом </a:t>
            </a:r>
            <a:r>
              <a:rPr lang="ru-RU" b="1" dirty="0" err="1"/>
              <a:t>Ростехнадзора</a:t>
            </a:r>
            <a:r>
              <a:rPr lang="ru-RU" b="1" dirty="0"/>
              <a:t> от 27.11.2019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№ </a:t>
            </a:r>
            <a:r>
              <a:rPr lang="ru-RU" b="1" dirty="0"/>
              <a:t>454, сохраняются.</a:t>
            </a:r>
          </a:p>
          <a:p>
            <a:pPr algn="just"/>
            <a:r>
              <a:rPr lang="ru-RU" b="1" dirty="0"/>
              <a:t>Также сохраняются полномочия </a:t>
            </a:r>
            <a:r>
              <a:rPr lang="ru-RU" b="1" dirty="0" err="1"/>
              <a:t>Ростехнадзора</a:t>
            </a:r>
            <a:r>
              <a:rPr lang="ru-RU" b="1" dirty="0"/>
              <a:t> по ведению реестра Объектов и по приему и учету уведомлений о начале осуществления предпринимательской деятельности по монтажу, демонтажу, эксплуатации, в том числе обслуживанию и ремонту.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84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1252449"/>
            <a:ext cx="7606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За 2021 год принято участие в работе по пуску 52 башенных кранов, 1 мостового и 2 козловых. При этом с особым мнением представителя </a:t>
            </a:r>
            <a:r>
              <a:rPr lang="ru-RU" b="1" dirty="0" err="1"/>
              <a:t>Ростехнадзора</a:t>
            </a:r>
            <a:r>
              <a:rPr lang="ru-RU" b="1" dirty="0"/>
              <a:t> за 2021 год был оформлен 21 Акт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just"/>
            <a:r>
              <a:rPr lang="ru-RU" b="1" dirty="0"/>
              <a:t>При мероприятиях по пуску ПС в работу с участием представителя </a:t>
            </a:r>
            <a:r>
              <a:rPr lang="ru-RU" b="1" dirty="0" err="1"/>
              <a:t>Ростехнадзора</a:t>
            </a:r>
            <a:r>
              <a:rPr lang="ru-RU" b="1" dirty="0"/>
              <a:t> выявлялись систематические нарушения требований «Правил безопасности опасных производственных объектов, на которых используются подъемные сооружения» № 461 от 26.11.2020 а именно: 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663" y="1225689"/>
            <a:ext cx="8765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пункт </a:t>
            </a:r>
            <a:r>
              <a:rPr lang="ru-RU" b="1" dirty="0"/>
              <a:t>141 подпункт е) отсутствие заключения экспертизы промышленной безопасности в случае отсутствия сертификата (декларации) соответствия; </a:t>
            </a:r>
          </a:p>
          <a:p>
            <a:pPr algn="just"/>
            <a:r>
              <a:rPr lang="ru-RU" b="1" dirty="0"/>
              <a:t>подпункт и) отсутствие документов, подтверждающих соответствие и работоспособность фундаментов для стационарно установленных башенных кранов и строительных конструкций (для рельсовых путей мостовых кранов) а именно отсутствие актов освидетельствования скрытых работ; исполнительных геодезических схем и чертежей; акты освидетельствования ответственных конструкций; документы, отражающие фактическое исполнение проектных решений. </a:t>
            </a:r>
          </a:p>
          <a:p>
            <a:pPr algn="just"/>
            <a:r>
              <a:rPr lang="ru-RU" b="1" dirty="0"/>
              <a:t>пункта 22) подпункт и) отсутствие разработанного и утвержденного  внутреннего распорядительного акта, инструкций с должностными обязанностями, а также поименного перечня лиц, ответственных за промышленную безопасность в организации, из числа ее аттестованных инженерно-технических работников: ответственных за осуществление производственного контроля при эксплуатации ПС; ответственных за содержание ПС в работоспособном состоянии и ответственных за безопасное производство работ с применением ПС. </a:t>
            </a:r>
          </a:p>
          <a:p>
            <a:pPr algn="just"/>
            <a:r>
              <a:rPr lang="ru-RU" b="1" dirty="0"/>
              <a:t>пункта 158) Инженерно-технические работники, ответственные за безопасное производство работ с применением ПС, крановщики (операторы), машинисты подъемников, рабочие люльки и стропальщики не ознакомлены с ППР и ТК под подпись до начала производства работ. </a:t>
            </a:r>
          </a:p>
        </p:txBody>
      </p:sp>
    </p:spTree>
    <p:extLst>
      <p:ext uri="{BB962C8B-B14F-4D97-AF65-F5344CB8AC3E}">
        <p14:creationId xmlns:p14="http://schemas.microsoft.com/office/powerpoint/2010/main" val="16976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75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4177488"/>
            <a:ext cx="4314312" cy="27216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80" y="4177488"/>
            <a:ext cx="4829752" cy="26805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0282" y="753322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-151450"/>
            <a:ext cx="64807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Подъемные сооружения на территории Чувашской Республики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396261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48478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На сегодняшний день в Чувашской Республике эксплуатируется 2084 подъемных сооружений  из них 1992 ПС отечественного производства, из них кранов 1798, из них - 831 мостовых крана, 159 козловых, 192 башенных, 5 портальных, 473 автомобильных, 42 пневмоколесных, 15 гусеничных, 43 железнодорожных, 38 крана-манипулятора, 174 подъемников (вышек), 1 буксировочных канатных дорог, 19 строительных подъемников, 92 ПС импортного производства, из них кранов 70, из них 1 козловой, 17 башенных, 2 портальных, 24 автомобильных, 10 гусеничных,  16 крана-манипулятор, 14 подъемников (вышек), 8 строительных подъемников.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0552" y="785792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-151450"/>
            <a:ext cx="64807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17204833"/>
              </p:ext>
            </p:extLst>
          </p:nvPr>
        </p:nvGraphicFramePr>
        <p:xfrm>
          <a:off x="1866508" y="2312315"/>
          <a:ext cx="5702593" cy="45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04963" y="-15582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6810" y="1453987"/>
            <a:ext cx="804199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/>
              <a:t>На данный период число поднадзорных подъемных сооружений, отработавших нормативный срок службы 1165, из них 1012 крана, 135 подъемников (вышек), 18 строительных подъемников.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214422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За период 2021 произошел один тяжелый несчастный случай </a:t>
            </a:r>
            <a:br>
              <a:rPr lang="ru-RU" b="1" dirty="0"/>
            </a:br>
            <a:r>
              <a:rPr lang="ru-RU" b="1" dirty="0"/>
              <a:t>9 октября 2021 года около 14 часов 00 минут с докером-механизатором ООО «Управляющая компания «</a:t>
            </a:r>
            <a:r>
              <a:rPr lang="ru-RU" b="1" dirty="0" err="1"/>
              <a:t>Новочебоксарский</a:t>
            </a:r>
            <a:r>
              <a:rPr lang="ru-RU" b="1" dirty="0"/>
              <a:t> грузовой порт» </a:t>
            </a:r>
            <a:r>
              <a:rPr lang="ru-RU" b="1" dirty="0" err="1"/>
              <a:t>Древиным</a:t>
            </a:r>
            <a:r>
              <a:rPr lang="ru-RU" b="1" dirty="0"/>
              <a:t> Сергеем Николаевичем при эксплуатации портального крана Альбатрос КПП 10(20). Причиной Тяжелого несчастного случая стало несоблюдение докером-механизатором </a:t>
            </a:r>
            <a:r>
              <a:rPr lang="ru-RU" b="1" dirty="0" err="1"/>
              <a:t>Древиным</a:t>
            </a:r>
            <a:r>
              <a:rPr lang="ru-RU" b="1" dirty="0"/>
              <a:t> С.Н. требований инструкции по охране труда при выполнении своих обязанностей, а именно: самовольное нахождение на портальном кране при отсутствии задания со стороны руководства  во время выполнения крановщиком этого крана технологических операций.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3718679"/>
            <a:ext cx="8093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По результатам проведенного расследования определены должностные лица, допустившие нарушения законодательных и иных нормативных правовых и локальных нормативных актов, явившихся причинами несчастного случая, а также намечены мероприятия по предупреждению и недопущению в дальнейшем подобных несчастных случаев. За допущенные нарушения требований промышленной безопасности к административной ответственности в виде штрафа привлечено юридическое лицо - Общество с ограниченной ответственностью «Управляющая компания «</a:t>
            </a:r>
            <a:r>
              <a:rPr lang="ru-RU" b="1" dirty="0" err="1"/>
              <a:t>Новочебоксарский</a:t>
            </a:r>
            <a:r>
              <a:rPr lang="ru-RU" b="1" dirty="0"/>
              <a:t> грузовой порт», и два должностных лица этой организации. Кроме того, работа портального крана Альбатрос КПП 10(20) заводской № 0507 была приостановлена на 28 суток.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534"/>
            <a:ext cx="9144000" cy="57064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285852" y="-151450"/>
            <a:ext cx="6480720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Микрорайон  «Акварель», позиция 2А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7158" y="135729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4621" y="1135022"/>
            <a:ext cx="753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начале этого года, 13 января в 14 часов 50 минут произошел несчастный случай со смертельным исходом с монтажником по монтажу стальных железобетонных конструкций ООО «СМУ-115» 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4005064"/>
            <a:ext cx="3563920" cy="28694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30" y="3233988"/>
            <a:ext cx="2715766" cy="3621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2" y="997979"/>
            <a:ext cx="90788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Петровым Артемием Анатольевичем, при выполнении работ по монтажу лестничных маршей с использованием башенного крана КБМ-401П зав. № 599, входящим в состав опасного производственного объекта, зарегистрированного ООО «</a:t>
            </a:r>
            <a:r>
              <a:rPr lang="ru-RU" b="1" dirty="0" err="1"/>
              <a:t>Техстрой</a:t>
            </a:r>
            <a:r>
              <a:rPr lang="ru-RU" b="1" dirty="0"/>
              <a:t> Плюс» в государственном реестре за номером А44-052716-0001, </a:t>
            </a:r>
            <a:r>
              <a:rPr lang="en-US" b="1" dirty="0"/>
              <a:t>IV</a:t>
            </a:r>
            <a:r>
              <a:rPr lang="ru-RU" b="1" dirty="0"/>
              <a:t> класс опасности, на объекте строительства жилого дома, позиция 2А в микрорайоне «Акварель» г. Чебоксары. </a:t>
            </a:r>
          </a:p>
          <a:p>
            <a:pPr algn="just"/>
            <a:r>
              <a:rPr lang="ru-RU" b="1" dirty="0"/>
              <a:t>Основными причинами смертельного несчастного случая явились:</a:t>
            </a:r>
          </a:p>
          <a:p>
            <a:pPr algn="just"/>
            <a:r>
              <a:rPr lang="ru-RU" b="1" dirty="0"/>
              <a:t>-Нарушение технологического процесса поэтажной последовательности монтажа железобетонных элементов конструкций здания (с 6-ого по 12-й этаж) на объекте строительства: «Многоквартирный жилой дом со встроенно-пристроенными помещениями поз. 2, в микрорайоне «Акварель» ограниченного жилыми домами по ул. Академика Королева, ул. Гражданская, ул. Дементьева в г. Чебоксары», а именно: нарушена последовательность монтажа строительных железобетонных конструкций здания.</a:t>
            </a:r>
          </a:p>
          <a:p>
            <a:pPr algn="just"/>
            <a:r>
              <a:rPr lang="ru-RU" b="1" dirty="0"/>
              <a:t>- Нахождение работника при производстве технологического процесса поэтажной последовательности монтажа железобетонных элементов конструкций здания (с 6-ого по 12-й этаж) в зоне возможного падения грузов.</a:t>
            </a:r>
          </a:p>
          <a:p>
            <a:pPr algn="just"/>
            <a:r>
              <a:rPr lang="ru-RU" b="1" dirty="0"/>
              <a:t>- Не обеспечение безопасных условий организации строительно-монтажных работ с применением башенного крана КБМ-401П зав.№ 599, рег.№А44-00189-0024 </a:t>
            </a:r>
            <a:r>
              <a:rPr lang="ru-RU" b="1" dirty="0" err="1"/>
              <a:t>пс</a:t>
            </a:r>
            <a:r>
              <a:rPr lang="ru-RU" b="1" dirty="0"/>
              <a:t>,  на данном объекте строительства.</a:t>
            </a:r>
          </a:p>
          <a:p>
            <a:pPr algn="just"/>
            <a:r>
              <a:rPr lang="ru-RU" b="1" dirty="0"/>
              <a:t>По результатам расследования материалы данного несчастного случая со смертельным исходом переданы в следственный отдел по Московскому району города Чебоксары.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80" y="1588137"/>
            <a:ext cx="8827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Также в связи с происшедшим несчастным случаем, была инициирована и согласована с органами прокуратуры внеплановая выездная проверка в отношении ООО «</a:t>
            </a:r>
            <a:r>
              <a:rPr lang="ru-RU" b="1" dirty="0" err="1"/>
              <a:t>Техстрой</a:t>
            </a:r>
            <a:r>
              <a:rPr lang="ru-RU" b="1" dirty="0"/>
              <a:t> Плюс». По результатом проведенной внеплановой выездной проверки было выявлено 185 нарушений и привлечены к административной ответственности по части 1 статьи 9.1 Кодекса Российской Федерации об административных правонарушениях 1 юридическое и 3 должностных лица на общую сумму 260 000 руб. за нарушение требований промышленной безопасности при эксплуатации подъемных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17825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4274500"/>
            <a:ext cx="3875249" cy="258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03" y="3650353"/>
            <a:ext cx="2420442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8" y="1224506"/>
            <a:ext cx="8827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24 марта 2022 года в 15 часов 20 минут произошла авария на опасном объекте, расположенном по адресу: г. Чебоксары, ул. Ленинградская, д.36.</a:t>
            </a:r>
            <a:br>
              <a:rPr lang="ru-RU" b="1" dirty="0"/>
            </a:br>
            <a:r>
              <a:rPr lang="ru-RU" b="1" dirty="0"/>
              <a:t>В результате падения лифтовой кабины в шахту лифта в офисном здании, произошло разрушение технического устройства. В ходе выезда на место происшествия было установлено, что произошло падение лифта электрический пассажирский марки </a:t>
            </a:r>
            <a:r>
              <a:rPr lang="en-US" b="1" dirty="0"/>
              <a:t>TKJW</a:t>
            </a:r>
            <a:r>
              <a:rPr lang="ru-RU" b="1" dirty="0"/>
              <a:t>, заводской номер </a:t>
            </a:r>
            <a:r>
              <a:rPr lang="en-US" b="1" dirty="0"/>
              <a:t>SL</a:t>
            </a:r>
            <a:r>
              <a:rPr lang="ru-RU" b="1" dirty="0"/>
              <a:t>/</a:t>
            </a:r>
            <a:r>
              <a:rPr lang="en-US" b="1" dirty="0"/>
              <a:t>T</a:t>
            </a:r>
            <a:r>
              <a:rPr lang="ru-RU" b="1" dirty="0"/>
              <a:t>2036-2009, год изготовления сентябрь 2009, регистрационный номер 14926, дата регистрации 6 февраля 2012 года по причине несрабатывания тормозного электромагнита при вызове лифта на верхний этаж. Владельцем данного лифта является Общество с ограниченной ответственностью «Ленинградская, 36». Лиц, пострадавших нет, был причинен вред имуществу владельца. </a:t>
            </a:r>
          </a:p>
        </p:txBody>
      </p:sp>
    </p:spTree>
    <p:extLst>
      <p:ext uri="{BB962C8B-B14F-4D97-AF65-F5344CB8AC3E}">
        <p14:creationId xmlns:p14="http://schemas.microsoft.com/office/powerpoint/2010/main" val="3795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43" y="3961431"/>
            <a:ext cx="2172598" cy="2896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41" y="3961203"/>
            <a:ext cx="2172598" cy="2896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2" y="714356"/>
            <a:ext cx="357187" cy="4286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2" y="785794"/>
            <a:ext cx="357190" cy="142875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714356"/>
            <a:ext cx="812219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288" y="785794"/>
            <a:ext cx="8001744" cy="142877"/>
          </a:xfrm>
          <a:prstGeom prst="rect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71414"/>
            <a:ext cx="1343262" cy="151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8" y="1224506"/>
            <a:ext cx="8827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Согласно Постановления Правительства РФ от 23.08.2014 № 848 "Об утверждении Правил проведения технического расследования причин аварий на опасных объектах - лифтах, подъемных платформах для инвалидов, пассажирских конвейерах (движущихся пешеходных дорожках), эскалаторах (за исключением эскалаторов в метрополитенах)" расследование данной аварии проводится владельцем опасного объекта.</a:t>
            </a:r>
          </a:p>
          <a:p>
            <a:pPr algn="just"/>
            <a:r>
              <a:rPr lang="ru-RU" b="1" dirty="0"/>
              <a:t> Договор на техническое обслуживание и ремонт лифтов у ООО «Ленинградская, 36» был заключен со специализированной организацией ООО «Городской лифт».  Договор обязательного страхования гражданской ответственности владельца опасного объекта за причинение вреда в результате аварии на опасном объекте отсутствовал.</a:t>
            </a:r>
          </a:p>
        </p:txBody>
      </p:sp>
    </p:spTree>
    <p:extLst>
      <p:ext uri="{BB962C8B-B14F-4D97-AF65-F5344CB8AC3E}">
        <p14:creationId xmlns:p14="http://schemas.microsoft.com/office/powerpoint/2010/main" val="410458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1080</Words>
  <Application>Microsoft Office PowerPoint</Application>
  <PresentationFormat>Экран (4:3)</PresentationFormat>
  <Paragraphs>46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Микрорайон  «Акварель», позиция 2А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Чернышев Владимир Владимирович</dc:creator>
  <cp:lastModifiedBy>Артеева Арина Александровна</cp:lastModifiedBy>
  <cp:revision>59</cp:revision>
  <dcterms:created xsi:type="dcterms:W3CDTF">2019-01-24T14:04:16Z</dcterms:created>
  <dcterms:modified xsi:type="dcterms:W3CDTF">2022-05-31T12:46:03Z</dcterms:modified>
</cp:coreProperties>
</file>